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4"/>
  </p:sldMasterIdLst>
  <p:notesMasterIdLst>
    <p:notesMasterId r:id="rId12"/>
  </p:notesMasterIdLst>
  <p:sldIdLst>
    <p:sldId id="257" r:id="rId5"/>
    <p:sldId id="258" r:id="rId6"/>
    <p:sldId id="259" r:id="rId7"/>
    <p:sldId id="260" r:id="rId8"/>
    <p:sldId id="261" r:id="rId9"/>
    <p:sldId id="262"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94" d="100"/>
          <a:sy n="94" d="100"/>
        </p:scale>
        <p:origin x="120" y="2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a:lstStyle/>
        <a:p>
          <a:endParaRPr lang="en-US"/>
        </a:p>
      </dgm:t>
    </dgm:pt>
    <dgm:pt modelId="{BCDC7FD0-1D55-4F14-B23B-FAE399F6068C}">
      <dgm:prSet custT="1"/>
      <dgm:spPr/>
      <dgm:t>
        <a:bodyPr/>
        <a:lstStyle/>
        <a:p>
          <a:r>
            <a:rPr lang="en-US" sz="2000" dirty="0"/>
            <a:t>Payment section  references</a:t>
          </a:r>
        </a:p>
        <a:p>
          <a:r>
            <a:rPr lang="en-US" sz="2000" dirty="0"/>
            <a:t> “ 3 weeks pay”  but fails to state the gross amount equivalent</a:t>
          </a:r>
        </a:p>
      </dgm:t>
    </dgm:pt>
    <dgm:pt modelId="{AD613107-074D-4BB4-965C-870FCD6B4B5E}" type="parTrans" cxnId="{4B3E77BE-2DD0-4587-A2BE-C2474692EDE1}">
      <dgm:prSet/>
      <dgm:spPr/>
      <dgm:t>
        <a:bodyPr/>
        <a:lstStyle/>
        <a:p>
          <a:endParaRPr lang="en-US"/>
        </a:p>
      </dgm:t>
    </dgm:pt>
    <dgm:pt modelId="{39238F53-24CB-4765-BE84-1A268699AD3D}" type="sibTrans" cxnId="{4B3E77BE-2DD0-4587-A2BE-C2474692EDE1}">
      <dgm:prSet/>
      <dgm:spPr/>
      <dgm:t>
        <a:bodyPr/>
        <a:lstStyle/>
        <a:p>
          <a:endParaRPr lang="en-US"/>
        </a:p>
      </dgm:t>
    </dgm:pt>
    <dgm:pt modelId="{3CBEF61C-1AE1-4800-BE57-41027771164F}">
      <dgm:prSet custT="1"/>
      <dgm:spPr/>
      <dgm:t>
        <a:bodyPr/>
        <a:lstStyle/>
        <a:p>
          <a:r>
            <a:rPr lang="en-US" sz="2000" baseline="0" dirty="0"/>
            <a:t>Missing language stating Employee will be paid specific amount for bonus/commissions or a pro rata amount</a:t>
          </a:r>
        </a:p>
      </dgm:t>
    </dgm:pt>
    <dgm:pt modelId="{A3CDC227-BEAB-4697-B7A8-6DCB9D22FF42}" type="parTrans" cxnId="{70EF4878-63A1-47AE-A563-0D4F91471B65}">
      <dgm:prSet/>
      <dgm:spPr/>
      <dgm:t>
        <a:bodyPr/>
        <a:lstStyle/>
        <a:p>
          <a:endParaRPr lang="en-US"/>
        </a:p>
      </dgm:t>
    </dgm:pt>
    <dgm:pt modelId="{593B5331-5C30-4F6D-B5D7-30594D245F4F}" type="sibTrans" cxnId="{70EF4878-63A1-47AE-A563-0D4F91471B65}">
      <dgm:prSet/>
      <dgm:spPr/>
      <dgm:t>
        <a:bodyPr/>
        <a:lstStyle/>
        <a:p>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1CC93910-ACC1-4D4E-80CB-BFE3A5B12513}" type="pres">
      <dgm:prSet presAssocID="{BCDC7FD0-1D55-4F14-B23B-FAE399F6068C}" presName="composite" presStyleCnt="0"/>
      <dgm:spPr/>
    </dgm:pt>
    <dgm:pt modelId="{91D95B6A-03F2-461B-9821-25FFD338CFB8}" type="pres">
      <dgm:prSet presAssocID="{BCDC7FD0-1D55-4F14-B23B-FAE399F6068C}" presName="parent" presStyleLbl="alignNode1" presStyleIdx="0" presStyleCnt="2" custScaleY="834864" custLinFactNeighborX="-28583" custLinFactNeighborY="-22876">
        <dgm:presLayoutVars>
          <dgm:chMax val="1"/>
          <dgm:chPref val="1"/>
          <dgm:bulletEnabled val="1"/>
        </dgm:presLayoutVars>
      </dgm:prSet>
      <dgm:spPr/>
    </dgm:pt>
    <dgm:pt modelId="{0F6C19E7-918F-4342-82CC-30C595EFB9B1}" type="pres">
      <dgm:prSet presAssocID="{BCDC7FD0-1D55-4F14-B23B-FAE399F6068C}" presName="Childtext" presStyleLbl="revTx" presStyleIdx="0" presStyleCnt="2" custFlipVert="0" custFlipHor="0" custScaleX="49851" custScaleY="32969" custLinFactNeighborX="288" custLinFactNeighborY="9441">
        <dgm:presLayoutVars>
          <dgm:bulletEnabled val="1"/>
        </dgm:presLayoutVars>
      </dgm:prSet>
      <dgm:spPr/>
    </dgm:pt>
    <dgm:pt modelId="{BA8225FC-C706-4334-8445-E53359C379D5}" type="pres">
      <dgm:prSet presAssocID="{BCDC7FD0-1D55-4F14-B23B-FAE399F6068C}" presName="ConnectLine" presStyleLbl="sibTrans1D1" presStyleIdx="0" presStyleCnt="2"/>
      <dgm:spPr>
        <a:noFill/>
        <a:ln w="12700" cap="rnd" cmpd="sng" algn="ctr">
          <a:solidFill>
            <a:schemeClr val="accent1">
              <a:shade val="90000"/>
              <a:hueOff val="0"/>
              <a:satOff val="0"/>
              <a:lumOff val="0"/>
              <a:alphaOff val="0"/>
            </a:schemeClr>
          </a:solidFill>
          <a:prstDash val="dash"/>
        </a:ln>
        <a:effectLst/>
      </dgm:spPr>
    </dgm:pt>
    <dgm:pt modelId="{977ED42D-7BD7-4DE1-8E6B-9626ADE50230}" type="pres">
      <dgm:prSet presAssocID="{BCDC7FD0-1D55-4F14-B23B-FAE399F6068C}" presName="ConnectLineEnd" presStyleLbl="lnNode1" presStyleIdx="0" presStyleCnt="2" custFlipVert="0" custScaleX="2000000" custScaleY="607625" custLinFactY="-200000" custLinFactNeighborX="66392" custLinFactNeighborY="-295652"/>
      <dgm:spPr>
        <a:solidFill>
          <a:schemeClr val="accent1">
            <a:lumMod val="20000"/>
            <a:lumOff val="80000"/>
          </a:schemeClr>
        </a:solidFill>
      </dgm:spPr>
    </dgm:pt>
    <dgm:pt modelId="{2B568F7B-5A5F-4042-829B-2067CD01A86D}" type="pres">
      <dgm:prSet presAssocID="{BCDC7FD0-1D55-4F14-B23B-FAE399F6068C}" presName="EmptyPane" presStyleCnt="0"/>
      <dgm:spPr/>
    </dgm:pt>
    <dgm:pt modelId="{FF164FCE-871A-44F0-811D-703581D06D13}" type="pres">
      <dgm:prSet presAssocID="{39238F53-24CB-4765-BE84-1A268699AD3D}" presName="spaceBetweenRectangles" presStyleCnt="0"/>
      <dgm:spPr/>
    </dgm:pt>
    <dgm:pt modelId="{02A99F82-7003-43B9-BEAF-68400581C37A}" type="pres">
      <dgm:prSet presAssocID="{3CBEF61C-1AE1-4800-BE57-41027771164F}" presName="composite" presStyleCnt="0"/>
      <dgm:spPr/>
    </dgm:pt>
    <dgm:pt modelId="{89C9C31D-1A9C-459A-BD04-A0E7A331FE4D}" type="pres">
      <dgm:prSet presAssocID="{3CBEF61C-1AE1-4800-BE57-41027771164F}" presName="parent" presStyleLbl="alignNode1" presStyleIdx="1" presStyleCnt="2" custScaleX="108486" custScaleY="545097">
        <dgm:presLayoutVars>
          <dgm:chMax val="1"/>
          <dgm:chPref val="1"/>
          <dgm:bulletEnabled val="1"/>
        </dgm:presLayoutVars>
      </dgm:prSet>
      <dgm:spPr/>
    </dgm:pt>
    <dgm:pt modelId="{900691F3-26FB-4D59-89BF-592FCCAEA598}" type="pres">
      <dgm:prSet presAssocID="{3CBEF61C-1AE1-4800-BE57-41027771164F}" presName="Childtext" presStyleLbl="revTx" presStyleIdx="1" presStyleCnt="2">
        <dgm:presLayoutVars>
          <dgm:bulletEnabled val="1"/>
        </dgm:presLayoutVars>
      </dgm:prSet>
      <dgm:spPr/>
    </dgm:pt>
    <dgm:pt modelId="{F6877CAD-3D1D-49ED-B1F3-0279E5FA4FD5}" type="pres">
      <dgm:prSet presAssocID="{3CBEF61C-1AE1-4800-BE57-41027771164F}" presName="ConnectLine" presStyleLbl="sibTrans1D1" presStyleIdx="1" presStyleCnt="2"/>
      <dgm:spPr>
        <a:noFill/>
        <a:ln w="12700" cap="rnd" cmpd="sng" algn="ctr">
          <a:solidFill>
            <a:schemeClr val="accent1">
              <a:shade val="90000"/>
              <a:hueOff val="446212"/>
              <a:satOff val="-8602"/>
              <a:lumOff val="28124"/>
              <a:alphaOff val="0"/>
            </a:schemeClr>
          </a:solidFill>
          <a:prstDash val="dash"/>
        </a:ln>
        <a:effectLst/>
      </dgm:spPr>
    </dgm:pt>
    <dgm:pt modelId="{602C6029-72C5-4A53-8C71-B0291D975578}" type="pres">
      <dgm:prSet presAssocID="{3CBEF61C-1AE1-4800-BE57-41027771164F}" presName="ConnectLineEnd" presStyleLbl="lnNode1" presStyleIdx="1" presStyleCnt="2" custLinFactY="300000" custLinFactNeighborX="50837" custLinFactNeighborY="386285"/>
      <dgm:spPr/>
    </dgm:pt>
    <dgm:pt modelId="{24688E76-BE0F-4BFF-9962-34EAAB4751C4}" type="pres">
      <dgm:prSet presAssocID="{3CBEF61C-1AE1-4800-BE57-41027771164F}" presName="EmptyPane" presStyleCnt="0"/>
      <dgm:spPr/>
    </dgm:pt>
  </dgm:ptLst>
  <dgm:cxnLst>
    <dgm:cxn modelId="{84C67813-55CE-4EBC-9032-03BD847DC17E}" type="presOf" srcId="{6A70FD8F-0050-42E3-8B3A-6ED7CFB9852E}" destId="{AB52B3CC-6563-466D-BFC3-9B6B5AFA0881}" srcOrd="0" destOrd="0" presId="urn:microsoft.com/office/officeart/2016/7/layout/RoundedRectangleTimeline"/>
    <dgm:cxn modelId="{82C94253-3B4B-4812-B827-5148C59A995D}" type="presOf" srcId="{3CBEF61C-1AE1-4800-BE57-41027771164F}" destId="{89C9C31D-1A9C-459A-BD04-A0E7A331FE4D}" srcOrd="0" destOrd="0" presId="urn:microsoft.com/office/officeart/2016/7/layout/RoundedRectangleTimeline"/>
    <dgm:cxn modelId="{70EF4878-63A1-47AE-A563-0D4F91471B65}" srcId="{6A70FD8F-0050-42E3-8B3A-6ED7CFB9852E}" destId="{3CBEF61C-1AE1-4800-BE57-41027771164F}" srcOrd="1" destOrd="0" parTransId="{A3CDC227-BEAB-4697-B7A8-6DCB9D22FF42}" sibTransId="{593B5331-5C30-4F6D-B5D7-30594D245F4F}"/>
    <dgm:cxn modelId="{4B3E77BE-2DD0-4587-A2BE-C2474692EDE1}" srcId="{6A70FD8F-0050-42E3-8B3A-6ED7CFB9852E}" destId="{BCDC7FD0-1D55-4F14-B23B-FAE399F6068C}" srcOrd="0" destOrd="0" parTransId="{AD613107-074D-4BB4-965C-870FCD6B4B5E}" sibTransId="{39238F53-24CB-4765-BE84-1A268699AD3D}"/>
    <dgm:cxn modelId="{3EB407D1-A68C-4A9D-825E-ACE9AA535626}" type="presOf" srcId="{BCDC7FD0-1D55-4F14-B23B-FAE399F6068C}" destId="{91D95B6A-03F2-461B-9821-25FFD338CFB8}" srcOrd="0" destOrd="0" presId="urn:microsoft.com/office/officeart/2016/7/layout/RoundedRectangleTimeline"/>
    <dgm:cxn modelId="{1A0A4B41-25F8-41DA-8367-90E542AC2C93}" type="presParOf" srcId="{AB52B3CC-6563-466D-BFC3-9B6B5AFA0881}" destId="{1CC93910-ACC1-4D4E-80CB-BFE3A5B12513}" srcOrd="0" destOrd="0" presId="urn:microsoft.com/office/officeart/2016/7/layout/RoundedRectangleTimeline"/>
    <dgm:cxn modelId="{E559499C-2AC7-4A68-9244-BA857494861C}" type="presParOf" srcId="{1CC93910-ACC1-4D4E-80CB-BFE3A5B12513}" destId="{91D95B6A-03F2-461B-9821-25FFD338CFB8}" srcOrd="0" destOrd="0" presId="urn:microsoft.com/office/officeart/2016/7/layout/RoundedRectangleTimeline"/>
    <dgm:cxn modelId="{6E9D3439-9233-417A-B39C-4EE4B0D7EE51}" type="presParOf" srcId="{1CC93910-ACC1-4D4E-80CB-BFE3A5B12513}" destId="{0F6C19E7-918F-4342-82CC-30C595EFB9B1}" srcOrd="1" destOrd="0" presId="urn:microsoft.com/office/officeart/2016/7/layout/RoundedRectangleTimeline"/>
    <dgm:cxn modelId="{7AAC0D1B-393A-4806-B923-F0645DCDFC5C}" type="presParOf" srcId="{1CC93910-ACC1-4D4E-80CB-BFE3A5B12513}" destId="{BA8225FC-C706-4334-8445-E53359C379D5}" srcOrd="2" destOrd="0" presId="urn:microsoft.com/office/officeart/2016/7/layout/RoundedRectangleTimeline"/>
    <dgm:cxn modelId="{F0EC043B-AF46-4936-9042-68552350021B}" type="presParOf" srcId="{1CC93910-ACC1-4D4E-80CB-BFE3A5B12513}" destId="{977ED42D-7BD7-4DE1-8E6B-9626ADE50230}" srcOrd="3" destOrd="0" presId="urn:microsoft.com/office/officeart/2016/7/layout/RoundedRectangleTimeline"/>
    <dgm:cxn modelId="{DB4EC093-51EF-4E27-BEA0-9A8AB3CA68D2}" type="presParOf" srcId="{1CC93910-ACC1-4D4E-80CB-BFE3A5B12513}" destId="{2B568F7B-5A5F-4042-829B-2067CD01A86D}" srcOrd="4" destOrd="0" presId="urn:microsoft.com/office/officeart/2016/7/layout/RoundedRectangleTimeline"/>
    <dgm:cxn modelId="{337B9027-E74D-4670-B16C-9FC8995B19BE}" type="presParOf" srcId="{AB52B3CC-6563-466D-BFC3-9B6B5AFA0881}" destId="{FF164FCE-871A-44F0-811D-703581D06D13}" srcOrd="1" destOrd="0" presId="urn:microsoft.com/office/officeart/2016/7/layout/RoundedRectangleTimeline"/>
    <dgm:cxn modelId="{4ABF631B-F15E-4552-BBB6-1F6605AAFBC4}" type="presParOf" srcId="{AB52B3CC-6563-466D-BFC3-9B6B5AFA0881}" destId="{02A99F82-7003-43B9-BEAF-68400581C37A}" srcOrd="2" destOrd="0" presId="urn:microsoft.com/office/officeart/2016/7/layout/RoundedRectangleTimeline"/>
    <dgm:cxn modelId="{5330BB3D-E635-4096-970A-861BE190542A}" type="presParOf" srcId="{02A99F82-7003-43B9-BEAF-68400581C37A}" destId="{89C9C31D-1A9C-459A-BD04-A0E7A331FE4D}" srcOrd="0" destOrd="0" presId="urn:microsoft.com/office/officeart/2016/7/layout/RoundedRectangleTimeline"/>
    <dgm:cxn modelId="{1DEEE5B6-5CA9-434D-8338-E19D42C3A8B2}" type="presParOf" srcId="{02A99F82-7003-43B9-BEAF-68400581C37A}" destId="{900691F3-26FB-4D59-89BF-592FCCAEA598}" srcOrd="1" destOrd="0" presId="urn:microsoft.com/office/officeart/2016/7/layout/RoundedRectangleTimeline"/>
    <dgm:cxn modelId="{7B5F17A9-A55D-4F61-92A7-F1D28CA5EF70}" type="presParOf" srcId="{02A99F82-7003-43B9-BEAF-68400581C37A}" destId="{F6877CAD-3D1D-49ED-B1F3-0279E5FA4FD5}" srcOrd="2" destOrd="0" presId="urn:microsoft.com/office/officeart/2016/7/layout/RoundedRectangleTimeline"/>
    <dgm:cxn modelId="{F66BBFF3-B832-4BA3-B6B7-DC73368A203D}" type="presParOf" srcId="{02A99F82-7003-43B9-BEAF-68400581C37A}" destId="{602C6029-72C5-4A53-8C71-B0291D975578}" srcOrd="3" destOrd="0" presId="urn:microsoft.com/office/officeart/2016/7/layout/RoundedRectangleTimeline"/>
    <dgm:cxn modelId="{04433310-A1F9-4896-B91B-AFAB7DB6446B}" type="presParOf" srcId="{02A99F82-7003-43B9-BEAF-68400581C37A}" destId="{24688E76-BE0F-4BFF-9962-34EAAB4751C4}"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a:lstStyle/>
        <a:p>
          <a:endParaRPr lang="en-US"/>
        </a:p>
      </dgm:t>
    </dgm:pt>
    <dgm:pt modelId="{96262926-A67D-4E4E-9515-5EBC67F0B634}">
      <dgm:prSet/>
      <dgm:spPr/>
      <dgm:t>
        <a:bodyPr/>
        <a:lstStyle/>
        <a:p>
          <a:endParaRPr lang="en-US" dirty="0"/>
        </a:p>
      </dgm:t>
    </dgm:pt>
    <dgm:pt modelId="{EC74E552-C501-4B0E-9400-E8B410F53D50}" type="parTrans" cxnId="{8C5B110A-FBC3-4CBF-BED2-413E87D4DAD5}">
      <dgm:prSet/>
      <dgm:spPr/>
      <dgm:t>
        <a:bodyPr/>
        <a:lstStyle/>
        <a:p>
          <a:endParaRPr lang="en-US"/>
        </a:p>
      </dgm:t>
    </dgm:pt>
    <dgm:pt modelId="{1DA7ACEB-F642-43C1-BCB5-F580B9B985B9}" type="sibTrans" cxnId="{8C5B110A-FBC3-4CBF-BED2-413E87D4DAD5}">
      <dgm:prSet/>
      <dgm:spPr/>
      <dgm:t>
        <a:bodyPr/>
        <a:lstStyle/>
        <a:p>
          <a:endParaRPr lang="en-US"/>
        </a:p>
      </dgm:t>
    </dgm:pt>
    <dgm:pt modelId="{C5146535-FD3D-4589-98A3-623B8DA4B8DB}">
      <dgm:prSet/>
      <dgm:spPr/>
      <dgm:t>
        <a:bodyPr/>
        <a:lstStyle/>
        <a:p>
          <a:r>
            <a:rPr lang="en-US" dirty="0"/>
            <a:t>2018</a:t>
          </a:r>
        </a:p>
      </dgm:t>
    </dgm:pt>
    <dgm:pt modelId="{20848F78-EC70-4162-96CE-CC68006930F0}" type="parTrans" cxnId="{8EBF857E-7408-4941-91E4-293B0F59EEF7}">
      <dgm:prSet/>
      <dgm:spPr/>
      <dgm:t>
        <a:bodyPr/>
        <a:lstStyle/>
        <a:p>
          <a:endParaRPr lang="en-US"/>
        </a:p>
      </dgm:t>
    </dgm:pt>
    <dgm:pt modelId="{7A3CCAF8-AC3A-401E-AEDD-44BBC1AA9C31}" type="sibTrans" cxnId="{8EBF857E-7408-4941-91E4-293B0F59EEF7}">
      <dgm:prSet/>
      <dgm:spPr/>
      <dgm:t>
        <a:bodyPr/>
        <a:lstStyle/>
        <a:p>
          <a:endParaRPr lang="en-US"/>
        </a:p>
      </dgm:t>
    </dgm:pt>
    <dgm:pt modelId="{E80CA270-6C90-4E17-ACEA-46B56AD54DD1}">
      <dgm:prSet/>
      <dgm:spPr/>
      <dgm:t>
        <a:bodyPr/>
        <a:lstStyle/>
        <a:p>
          <a:endParaRPr lang="en-US" dirty="0"/>
        </a:p>
      </dgm:t>
    </dgm:pt>
    <dgm:pt modelId="{7EEC8067-96EF-4BE0-8BE3-BA59ED78A31F}" type="parTrans" cxnId="{2DC28DF8-5C1B-4F53-A4C1-D5B63FB54BAF}">
      <dgm:prSet/>
      <dgm:spPr/>
      <dgm:t>
        <a:bodyPr/>
        <a:lstStyle/>
        <a:p>
          <a:endParaRPr lang="en-US"/>
        </a:p>
      </dgm:t>
    </dgm:pt>
    <dgm:pt modelId="{1AFE46E5-6B07-4894-8ECB-21BD7E7B8AF1}" type="sibTrans" cxnId="{2DC28DF8-5C1B-4F53-A4C1-D5B63FB54BAF}">
      <dgm:prSet/>
      <dgm:spPr/>
      <dgm:t>
        <a:bodyPr/>
        <a:lstStyle/>
        <a:p>
          <a:endParaRPr lang="en-US"/>
        </a:p>
      </dgm:t>
    </dgm:pt>
    <dgm:pt modelId="{09C152DA-7620-4852-8162-A77EC3609F3F}">
      <dgm:prSet/>
      <dgm:spPr/>
      <dgm:t>
        <a:bodyPr/>
        <a:lstStyle/>
        <a:p>
          <a:r>
            <a:rPr lang="en-US" dirty="0"/>
            <a:t>2019</a:t>
          </a:r>
        </a:p>
      </dgm:t>
    </dgm:pt>
    <dgm:pt modelId="{9F6D14C0-6C82-4CBD-8D6D-B0E117B6F2ED}" type="parTrans" cxnId="{23ECAC8B-17A4-4883-AA0E-06D66B7E788A}">
      <dgm:prSet/>
      <dgm:spPr/>
      <dgm:t>
        <a:bodyPr/>
        <a:lstStyle/>
        <a:p>
          <a:endParaRPr lang="en-US"/>
        </a:p>
      </dgm:t>
    </dgm:pt>
    <dgm:pt modelId="{0AE8D36D-0F0F-4206-AE39-0A2D73987B68}" type="sibTrans" cxnId="{23ECAC8B-17A4-4883-AA0E-06D66B7E788A}">
      <dgm:prSet/>
      <dgm:spPr/>
      <dgm:t>
        <a:bodyPr/>
        <a:lstStyle/>
        <a:p>
          <a:endParaRPr lang="en-US"/>
        </a:p>
      </dgm:t>
    </dgm:pt>
    <dgm:pt modelId="{6C8937BE-93F8-4DED-8538-1C601DAEBA66}">
      <dgm:prSet/>
      <dgm:spPr/>
      <dgm:t>
        <a:bodyPr/>
        <a:lstStyle/>
        <a:p>
          <a:endParaRPr lang="en-US" dirty="0"/>
        </a:p>
      </dgm:t>
    </dgm:pt>
    <dgm:pt modelId="{77D169C6-D77F-456D-B18B-D7BE016AD87A}" type="parTrans" cxnId="{FAA8D3DD-12E8-457D-9144-B037C5678347}">
      <dgm:prSet/>
      <dgm:spPr/>
      <dgm:t>
        <a:bodyPr/>
        <a:lstStyle/>
        <a:p>
          <a:endParaRPr lang="en-US"/>
        </a:p>
      </dgm:t>
    </dgm:pt>
    <dgm:pt modelId="{A97BE953-FA9D-4BA6-A92C-494DB1F3BA59}" type="sibTrans" cxnId="{FAA8D3DD-12E8-457D-9144-B037C5678347}">
      <dgm:prSet/>
      <dgm:spPr/>
      <dgm:t>
        <a:bodyPr/>
        <a:lstStyle/>
        <a:p>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4AA51001-F968-4F09-B143-0AE445AB9B9F}" type="pres">
      <dgm:prSet presAssocID="{96262926-A67D-4E4E-9515-5EBC67F0B634}" presName="composite1" presStyleCnt="0"/>
      <dgm:spPr/>
    </dgm:pt>
    <dgm:pt modelId="{8CA3009F-F9B2-4E81-8741-99A08C421C81}" type="pres">
      <dgm:prSet presAssocID="{96262926-A67D-4E4E-9515-5EBC67F0B634}" presName="parent1" presStyleLbl="alignNode1" presStyleIdx="0" presStyleCnt="3">
        <dgm:presLayoutVars>
          <dgm:chMax val="1"/>
          <dgm:chPref val="1"/>
          <dgm:bulletEnabled val="1"/>
        </dgm:presLayoutVars>
      </dgm:prSet>
      <dgm:spPr/>
    </dgm:pt>
    <dgm:pt modelId="{C70149F4-F893-487A-8F39-EEE69376E8B8}" type="pres">
      <dgm:prSet presAssocID="{96262926-A67D-4E4E-9515-5EBC67F0B634}" presName="Childtext1" presStyleLbl="revTx" presStyleIdx="0" presStyleCnt="3">
        <dgm:presLayoutVars>
          <dgm:bulletEnabled val="1"/>
        </dgm:presLayoutVars>
      </dgm:prSet>
      <dgm:spPr/>
    </dgm:pt>
    <dgm:pt modelId="{F6CCE79A-AED7-40A1-B078-C64432C9ECBC}" type="pres">
      <dgm:prSet presAssocID="{96262926-A67D-4E4E-9515-5EBC67F0B634}" presName="ConnectLine1" presStyleLbl="sibTrans1D1" presStyleIdx="0" presStyleCnt="3"/>
      <dgm:spPr>
        <a:noFill/>
        <a:ln w="12700" cap="rnd" cmpd="sng" algn="ctr">
          <a:solidFill>
            <a:schemeClr val="accent1">
              <a:shade val="90000"/>
              <a:hueOff val="0"/>
              <a:satOff val="0"/>
              <a:lumOff val="0"/>
              <a:alphaOff val="0"/>
            </a:schemeClr>
          </a:solidFill>
          <a:prstDash val="dash"/>
        </a:ln>
        <a:effectLst/>
      </dgm:spPr>
    </dgm:pt>
    <dgm:pt modelId="{8648C968-791E-4CDE-B449-2847AC6F556C}" type="pres">
      <dgm:prSet presAssocID="{96262926-A67D-4E4E-9515-5EBC67F0B634}" presName="ConnectLineEnd1" presStyleLbl="lnNode1" presStyleIdx="0" presStyleCnt="3"/>
      <dgm:spPr/>
    </dgm:pt>
    <dgm:pt modelId="{82EA0BDB-DE6C-4305-8066-D2E314C0602F}" type="pres">
      <dgm:prSet presAssocID="{96262926-A67D-4E4E-9515-5EBC67F0B634}" presName="EmptyPane1" presStyleCnt="0"/>
      <dgm:spPr/>
    </dgm:pt>
    <dgm:pt modelId="{FE594EBD-4A08-43C9-B882-02E98E1C7123}" type="pres">
      <dgm:prSet presAssocID="{1DA7ACEB-F642-43C1-BCB5-F580B9B985B9}"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custLinFactNeighborX="82750" custLinFactNeighborY="42332">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6A70FD8F-0050-42E3-8B3A-6ED7CFB9852E}"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E13585A2-54F2-486A-B317-F4D6AF7E83B9}" type="presOf" srcId="{E80CA270-6C90-4E17-ACEA-46B56AD54DD1}" destId="{DF65791B-462E-4589-B98D-F60587330CA8}" srcOrd="0" destOrd="0" presId="urn:microsoft.com/office/officeart/2016/7/layout/RoundedRectangleTimeline"/>
    <dgm:cxn modelId="{C44A8AAE-2DA5-4462-ADD7-6C66F325973F}" type="presOf" srcId="{96262926-A67D-4E4E-9515-5EBC67F0B634}" destId="{8CA3009F-F9B2-4E81-8741-99A08C421C81}"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2DC28DF8-5C1B-4F53-A4C1-D5B63FB54BAF}" srcId="{C5146535-FD3D-4589-98A3-623B8DA4B8DB}" destId="{E80CA270-6C90-4E17-ACEA-46B56AD54DD1}" srcOrd="0" destOrd="0" parTransId="{7EEC8067-96EF-4BE0-8BE3-BA59ED78A31F}" sibTransId="{1AFE46E5-6B07-4894-8ECB-21BD7E7B8AF1}"/>
    <dgm:cxn modelId="{37361F40-FAE0-4CBE-A0D7-44C50A4B57A2}" type="presParOf" srcId="{AB52B3CC-6563-466D-BFC3-9B6B5AFA0881}" destId="{4AA51001-F968-4F09-B143-0AE445AB9B9F}" srcOrd="0" destOrd="0" presId="urn:microsoft.com/office/officeart/2016/7/layout/RoundedRectangleTimeline"/>
    <dgm:cxn modelId="{1ED45FFB-0D41-43A6-B3E4-490910ACC5B9}" type="presParOf" srcId="{4AA51001-F968-4F09-B143-0AE445AB9B9F}" destId="{8CA3009F-F9B2-4E81-8741-99A08C421C81}" srcOrd="0" destOrd="0" presId="urn:microsoft.com/office/officeart/2016/7/layout/RoundedRectangleTimeline"/>
    <dgm:cxn modelId="{830FF331-01B7-4BE1-8505-EF5CE5B7A733}" type="presParOf" srcId="{4AA51001-F968-4F09-B143-0AE445AB9B9F}" destId="{C70149F4-F893-487A-8F39-EEE69376E8B8}" srcOrd="1" destOrd="0" presId="urn:microsoft.com/office/officeart/2016/7/layout/RoundedRectangleTimeline"/>
    <dgm:cxn modelId="{2BB657A2-6964-4432-B5C4-DB7CEA6BEA36}" type="presParOf" srcId="{4AA51001-F968-4F09-B143-0AE445AB9B9F}" destId="{F6CCE79A-AED7-40A1-B078-C64432C9ECBC}" srcOrd="2" destOrd="0" presId="urn:microsoft.com/office/officeart/2016/7/layout/RoundedRectangleTimeline"/>
    <dgm:cxn modelId="{084A2EBA-AE3A-435E-A561-993B1821D125}" type="presParOf" srcId="{4AA51001-F968-4F09-B143-0AE445AB9B9F}" destId="{8648C968-791E-4CDE-B449-2847AC6F556C}" srcOrd="3" destOrd="0" presId="urn:microsoft.com/office/officeart/2016/7/layout/RoundedRectangleTimeline"/>
    <dgm:cxn modelId="{CF7E13B0-853A-4A45-B3D9-E301934F4C91}" type="presParOf" srcId="{4AA51001-F968-4F09-B143-0AE445AB9B9F}" destId="{82EA0BDB-DE6C-4305-8066-D2E314C0602F}" srcOrd="4" destOrd="0" presId="urn:microsoft.com/office/officeart/2016/7/layout/RoundedRectangleTimeline"/>
    <dgm:cxn modelId="{03254FB7-D719-4A0A-910C-1C20352F56AC}" type="presParOf" srcId="{AB52B3CC-6563-466D-BFC3-9B6B5AFA0881}" destId="{FE594EBD-4A08-43C9-B882-02E98E1C7123}"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a:lstStyle/>
        <a:p>
          <a:endParaRPr lang="en-US"/>
        </a:p>
      </dgm:t>
    </dgm:pt>
    <dgm:pt modelId="{96262926-A67D-4E4E-9515-5EBC67F0B634}">
      <dgm:prSet/>
      <dgm:spPr/>
      <dgm:t>
        <a:bodyPr/>
        <a:lstStyle/>
        <a:p>
          <a:endParaRPr lang="en-US" dirty="0"/>
        </a:p>
      </dgm:t>
    </dgm:pt>
    <dgm:pt modelId="{EC74E552-C501-4B0E-9400-E8B410F53D50}" type="parTrans" cxnId="{8C5B110A-FBC3-4CBF-BED2-413E87D4DAD5}">
      <dgm:prSet/>
      <dgm:spPr/>
      <dgm:t>
        <a:bodyPr/>
        <a:lstStyle/>
        <a:p>
          <a:endParaRPr lang="en-US"/>
        </a:p>
      </dgm:t>
    </dgm:pt>
    <dgm:pt modelId="{1DA7ACEB-F642-43C1-BCB5-F580B9B985B9}" type="sibTrans" cxnId="{8C5B110A-FBC3-4CBF-BED2-413E87D4DAD5}">
      <dgm:prSet/>
      <dgm:spPr/>
      <dgm:t>
        <a:bodyPr/>
        <a:lstStyle/>
        <a:p>
          <a:endParaRPr lang="en-US"/>
        </a:p>
      </dgm:t>
    </dgm:pt>
    <dgm:pt modelId="{C5146535-FD3D-4589-98A3-623B8DA4B8DB}">
      <dgm:prSet/>
      <dgm:spPr/>
      <dgm:t>
        <a:bodyPr/>
        <a:lstStyle/>
        <a:p>
          <a:r>
            <a:rPr lang="en-US" dirty="0"/>
            <a:t>2018</a:t>
          </a:r>
        </a:p>
      </dgm:t>
    </dgm:pt>
    <dgm:pt modelId="{20848F78-EC70-4162-96CE-CC68006930F0}" type="parTrans" cxnId="{8EBF857E-7408-4941-91E4-293B0F59EEF7}">
      <dgm:prSet/>
      <dgm:spPr/>
      <dgm:t>
        <a:bodyPr/>
        <a:lstStyle/>
        <a:p>
          <a:endParaRPr lang="en-US"/>
        </a:p>
      </dgm:t>
    </dgm:pt>
    <dgm:pt modelId="{7A3CCAF8-AC3A-401E-AEDD-44BBC1AA9C31}" type="sibTrans" cxnId="{8EBF857E-7408-4941-91E4-293B0F59EEF7}">
      <dgm:prSet/>
      <dgm:spPr/>
      <dgm:t>
        <a:bodyPr/>
        <a:lstStyle/>
        <a:p>
          <a:endParaRPr lang="en-US"/>
        </a:p>
      </dgm:t>
    </dgm:pt>
    <dgm:pt modelId="{E80CA270-6C90-4E17-ACEA-46B56AD54DD1}">
      <dgm:prSet/>
      <dgm:spPr/>
      <dgm:t>
        <a:bodyPr/>
        <a:lstStyle/>
        <a:p>
          <a:endParaRPr lang="en-US" dirty="0"/>
        </a:p>
      </dgm:t>
    </dgm:pt>
    <dgm:pt modelId="{7EEC8067-96EF-4BE0-8BE3-BA59ED78A31F}" type="parTrans" cxnId="{2DC28DF8-5C1B-4F53-A4C1-D5B63FB54BAF}">
      <dgm:prSet/>
      <dgm:spPr/>
      <dgm:t>
        <a:bodyPr/>
        <a:lstStyle/>
        <a:p>
          <a:endParaRPr lang="en-US"/>
        </a:p>
      </dgm:t>
    </dgm:pt>
    <dgm:pt modelId="{1AFE46E5-6B07-4894-8ECB-21BD7E7B8AF1}" type="sibTrans" cxnId="{2DC28DF8-5C1B-4F53-A4C1-D5B63FB54BAF}">
      <dgm:prSet/>
      <dgm:spPr/>
      <dgm:t>
        <a:bodyPr/>
        <a:lstStyle/>
        <a:p>
          <a:endParaRPr lang="en-US"/>
        </a:p>
      </dgm:t>
    </dgm:pt>
    <dgm:pt modelId="{09C152DA-7620-4852-8162-A77EC3609F3F}">
      <dgm:prSet/>
      <dgm:spPr/>
      <dgm:t>
        <a:bodyPr/>
        <a:lstStyle/>
        <a:p>
          <a:r>
            <a:rPr lang="en-US" dirty="0"/>
            <a:t>2019</a:t>
          </a:r>
        </a:p>
      </dgm:t>
    </dgm:pt>
    <dgm:pt modelId="{9F6D14C0-6C82-4CBD-8D6D-B0E117B6F2ED}" type="parTrans" cxnId="{23ECAC8B-17A4-4883-AA0E-06D66B7E788A}">
      <dgm:prSet/>
      <dgm:spPr/>
      <dgm:t>
        <a:bodyPr/>
        <a:lstStyle/>
        <a:p>
          <a:endParaRPr lang="en-US"/>
        </a:p>
      </dgm:t>
    </dgm:pt>
    <dgm:pt modelId="{0AE8D36D-0F0F-4206-AE39-0A2D73987B68}" type="sibTrans" cxnId="{23ECAC8B-17A4-4883-AA0E-06D66B7E788A}">
      <dgm:prSet/>
      <dgm:spPr/>
      <dgm:t>
        <a:bodyPr/>
        <a:lstStyle/>
        <a:p>
          <a:endParaRPr lang="en-US"/>
        </a:p>
      </dgm:t>
    </dgm:pt>
    <dgm:pt modelId="{6C8937BE-93F8-4DED-8538-1C601DAEBA66}">
      <dgm:prSet/>
      <dgm:spPr/>
      <dgm:t>
        <a:bodyPr/>
        <a:lstStyle/>
        <a:p>
          <a:endParaRPr lang="en-US" dirty="0"/>
        </a:p>
      </dgm:t>
    </dgm:pt>
    <dgm:pt modelId="{77D169C6-D77F-456D-B18B-D7BE016AD87A}" type="parTrans" cxnId="{FAA8D3DD-12E8-457D-9144-B037C5678347}">
      <dgm:prSet/>
      <dgm:spPr/>
      <dgm:t>
        <a:bodyPr/>
        <a:lstStyle/>
        <a:p>
          <a:endParaRPr lang="en-US"/>
        </a:p>
      </dgm:t>
    </dgm:pt>
    <dgm:pt modelId="{A97BE953-FA9D-4BA6-A92C-494DB1F3BA59}" type="sibTrans" cxnId="{FAA8D3DD-12E8-457D-9144-B037C5678347}">
      <dgm:prSet/>
      <dgm:spPr/>
      <dgm:t>
        <a:bodyPr/>
        <a:lstStyle/>
        <a:p>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4AA51001-F968-4F09-B143-0AE445AB9B9F}" type="pres">
      <dgm:prSet presAssocID="{96262926-A67D-4E4E-9515-5EBC67F0B634}" presName="composite1" presStyleCnt="0"/>
      <dgm:spPr/>
    </dgm:pt>
    <dgm:pt modelId="{8CA3009F-F9B2-4E81-8741-99A08C421C81}" type="pres">
      <dgm:prSet presAssocID="{96262926-A67D-4E4E-9515-5EBC67F0B634}" presName="parent1" presStyleLbl="alignNode1" presStyleIdx="0" presStyleCnt="3">
        <dgm:presLayoutVars>
          <dgm:chMax val="1"/>
          <dgm:chPref val="1"/>
          <dgm:bulletEnabled val="1"/>
        </dgm:presLayoutVars>
      </dgm:prSet>
      <dgm:spPr/>
    </dgm:pt>
    <dgm:pt modelId="{C70149F4-F893-487A-8F39-EEE69376E8B8}" type="pres">
      <dgm:prSet presAssocID="{96262926-A67D-4E4E-9515-5EBC67F0B634}" presName="Childtext1" presStyleLbl="revTx" presStyleIdx="0" presStyleCnt="3">
        <dgm:presLayoutVars>
          <dgm:bulletEnabled val="1"/>
        </dgm:presLayoutVars>
      </dgm:prSet>
      <dgm:spPr/>
    </dgm:pt>
    <dgm:pt modelId="{F6CCE79A-AED7-40A1-B078-C64432C9ECBC}" type="pres">
      <dgm:prSet presAssocID="{96262926-A67D-4E4E-9515-5EBC67F0B634}" presName="ConnectLine1" presStyleLbl="sibTrans1D1" presStyleIdx="0" presStyleCnt="3"/>
      <dgm:spPr>
        <a:noFill/>
        <a:ln w="12700" cap="rnd" cmpd="sng" algn="ctr">
          <a:solidFill>
            <a:schemeClr val="accent1">
              <a:shade val="90000"/>
              <a:hueOff val="0"/>
              <a:satOff val="0"/>
              <a:lumOff val="0"/>
              <a:alphaOff val="0"/>
            </a:schemeClr>
          </a:solidFill>
          <a:prstDash val="dash"/>
        </a:ln>
        <a:effectLst/>
      </dgm:spPr>
    </dgm:pt>
    <dgm:pt modelId="{8648C968-791E-4CDE-B449-2847AC6F556C}" type="pres">
      <dgm:prSet presAssocID="{96262926-A67D-4E4E-9515-5EBC67F0B634}" presName="ConnectLineEnd1" presStyleLbl="lnNode1" presStyleIdx="0" presStyleCnt="3"/>
      <dgm:spPr/>
    </dgm:pt>
    <dgm:pt modelId="{82EA0BDB-DE6C-4305-8066-D2E314C0602F}" type="pres">
      <dgm:prSet presAssocID="{96262926-A67D-4E4E-9515-5EBC67F0B634}" presName="EmptyPane1" presStyleCnt="0"/>
      <dgm:spPr/>
    </dgm:pt>
    <dgm:pt modelId="{FE594EBD-4A08-43C9-B882-02E98E1C7123}" type="pres">
      <dgm:prSet presAssocID="{1DA7ACEB-F642-43C1-BCB5-F580B9B985B9}"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custLinFactNeighborX="82750" custLinFactNeighborY="42332">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6A70FD8F-0050-42E3-8B3A-6ED7CFB9852E}"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E13585A2-54F2-486A-B317-F4D6AF7E83B9}" type="presOf" srcId="{E80CA270-6C90-4E17-ACEA-46B56AD54DD1}" destId="{DF65791B-462E-4589-B98D-F60587330CA8}" srcOrd="0" destOrd="0" presId="urn:microsoft.com/office/officeart/2016/7/layout/RoundedRectangleTimeline"/>
    <dgm:cxn modelId="{C44A8AAE-2DA5-4462-ADD7-6C66F325973F}" type="presOf" srcId="{96262926-A67D-4E4E-9515-5EBC67F0B634}" destId="{8CA3009F-F9B2-4E81-8741-99A08C421C81}"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2DC28DF8-5C1B-4F53-A4C1-D5B63FB54BAF}" srcId="{C5146535-FD3D-4589-98A3-623B8DA4B8DB}" destId="{E80CA270-6C90-4E17-ACEA-46B56AD54DD1}" srcOrd="0" destOrd="0" parTransId="{7EEC8067-96EF-4BE0-8BE3-BA59ED78A31F}" sibTransId="{1AFE46E5-6B07-4894-8ECB-21BD7E7B8AF1}"/>
    <dgm:cxn modelId="{37361F40-FAE0-4CBE-A0D7-44C50A4B57A2}" type="presParOf" srcId="{AB52B3CC-6563-466D-BFC3-9B6B5AFA0881}" destId="{4AA51001-F968-4F09-B143-0AE445AB9B9F}" srcOrd="0" destOrd="0" presId="urn:microsoft.com/office/officeart/2016/7/layout/RoundedRectangleTimeline"/>
    <dgm:cxn modelId="{1ED45FFB-0D41-43A6-B3E4-490910ACC5B9}" type="presParOf" srcId="{4AA51001-F968-4F09-B143-0AE445AB9B9F}" destId="{8CA3009F-F9B2-4E81-8741-99A08C421C81}" srcOrd="0" destOrd="0" presId="urn:microsoft.com/office/officeart/2016/7/layout/RoundedRectangleTimeline"/>
    <dgm:cxn modelId="{830FF331-01B7-4BE1-8505-EF5CE5B7A733}" type="presParOf" srcId="{4AA51001-F968-4F09-B143-0AE445AB9B9F}" destId="{C70149F4-F893-487A-8F39-EEE69376E8B8}" srcOrd="1" destOrd="0" presId="urn:microsoft.com/office/officeart/2016/7/layout/RoundedRectangleTimeline"/>
    <dgm:cxn modelId="{2BB657A2-6964-4432-B5C4-DB7CEA6BEA36}" type="presParOf" srcId="{4AA51001-F968-4F09-B143-0AE445AB9B9F}" destId="{F6CCE79A-AED7-40A1-B078-C64432C9ECBC}" srcOrd="2" destOrd="0" presId="urn:microsoft.com/office/officeart/2016/7/layout/RoundedRectangleTimeline"/>
    <dgm:cxn modelId="{084A2EBA-AE3A-435E-A561-993B1821D125}" type="presParOf" srcId="{4AA51001-F968-4F09-B143-0AE445AB9B9F}" destId="{8648C968-791E-4CDE-B449-2847AC6F556C}" srcOrd="3" destOrd="0" presId="urn:microsoft.com/office/officeart/2016/7/layout/RoundedRectangleTimeline"/>
    <dgm:cxn modelId="{CF7E13B0-853A-4A45-B3D9-E301934F4C91}" type="presParOf" srcId="{4AA51001-F968-4F09-B143-0AE445AB9B9F}" destId="{82EA0BDB-DE6C-4305-8066-D2E314C0602F}" srcOrd="4" destOrd="0" presId="urn:microsoft.com/office/officeart/2016/7/layout/RoundedRectangleTimeline"/>
    <dgm:cxn modelId="{03254FB7-D719-4A0A-910C-1C20352F56AC}" type="presParOf" srcId="{AB52B3CC-6563-466D-BFC3-9B6B5AFA0881}" destId="{FE594EBD-4A08-43C9-B882-02E98E1C7123}"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95B6A-03F2-461B-9821-25FFD338CFB8}">
      <dsp:nvSpPr>
        <dsp:cNvPr id="0" name=""/>
        <dsp:cNvSpPr/>
      </dsp:nvSpPr>
      <dsp:spPr>
        <a:xfrm rot="16200000">
          <a:off x="747741" y="-484365"/>
          <a:ext cx="3033717" cy="4136231"/>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1">
          <a:noAutofit/>
        </a:bodyPr>
        <a:lstStyle/>
        <a:p>
          <a:pPr marL="0" lvl="0" indent="0" algn="ctr" defTabSz="889000">
            <a:lnSpc>
              <a:spcPct val="90000"/>
            </a:lnSpc>
            <a:spcBef>
              <a:spcPct val="0"/>
            </a:spcBef>
            <a:spcAft>
              <a:spcPct val="35000"/>
            </a:spcAft>
            <a:buNone/>
          </a:pPr>
          <a:r>
            <a:rPr lang="en-US" sz="2000" kern="1200" dirty="0"/>
            <a:t>Payment section  references</a:t>
          </a:r>
        </a:p>
        <a:p>
          <a:pPr marL="0" lvl="0" indent="0" algn="ctr" defTabSz="889000">
            <a:lnSpc>
              <a:spcPct val="90000"/>
            </a:lnSpc>
            <a:spcBef>
              <a:spcPct val="0"/>
            </a:spcBef>
            <a:spcAft>
              <a:spcPct val="35000"/>
            </a:spcAft>
            <a:buNone/>
          </a:pPr>
          <a:r>
            <a:rPr lang="en-US" sz="2000" kern="1200" dirty="0"/>
            <a:t> “ 3 weeks pay”  but fails to state the gross amount equivalent</a:t>
          </a:r>
        </a:p>
      </dsp:txBody>
      <dsp:txXfrm rot="5400000">
        <a:off x="344578" y="214986"/>
        <a:ext cx="3988137" cy="2737529"/>
      </dsp:txXfrm>
    </dsp:sp>
    <dsp:sp modelId="{0F6C19E7-918F-4342-82CC-30C595EFB9B1}">
      <dsp:nvSpPr>
        <dsp:cNvPr id="0" name=""/>
        <dsp:cNvSpPr/>
      </dsp:nvSpPr>
      <dsp:spPr>
        <a:xfrm>
          <a:off x="2427795" y="396314"/>
          <a:ext cx="2061952" cy="419308"/>
        </a:xfrm>
        <a:prstGeom prst="rect">
          <a:avLst/>
        </a:prstGeom>
        <a:noFill/>
        <a:ln>
          <a:noFill/>
        </a:ln>
        <a:effectLst/>
      </dsp:spPr>
      <dsp:style>
        <a:lnRef idx="0">
          <a:scrgbClr r="0" g="0" b="0"/>
        </a:lnRef>
        <a:fillRef idx="0">
          <a:scrgbClr r="0" g="0" b="0"/>
        </a:fillRef>
        <a:effectRef idx="0">
          <a:scrgbClr r="0" g="0" b="0"/>
        </a:effectRef>
        <a:fontRef idx="minor"/>
      </dsp:style>
    </dsp:sp>
    <dsp:sp modelId="{BA8225FC-C706-4334-8445-E53359C379D5}">
      <dsp:nvSpPr>
        <dsp:cNvPr id="0" name=""/>
        <dsp:cNvSpPr/>
      </dsp:nvSpPr>
      <dsp:spPr>
        <a:xfrm>
          <a:off x="3446859" y="1194483"/>
          <a:ext cx="0" cy="290702"/>
        </a:xfrm>
        <a:prstGeom prst="line">
          <a:avLst/>
        </a:prstGeom>
        <a:noFill/>
        <a:ln w="12700" cap="rnd" cmpd="sng" algn="ctr">
          <a:solidFill>
            <a:schemeClr val="accent1">
              <a:shade val="90000"/>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977ED42D-7BD7-4DE1-8E6B-9626ADE50230}">
      <dsp:nvSpPr>
        <dsp:cNvPr id="0" name=""/>
        <dsp:cNvSpPr/>
      </dsp:nvSpPr>
      <dsp:spPr>
        <a:xfrm>
          <a:off x="2768352" y="577129"/>
          <a:ext cx="1453514" cy="441595"/>
        </a:xfrm>
        <a:prstGeom prst="ellipse">
          <a:avLst/>
        </a:prstGeom>
        <a:solidFill>
          <a:schemeClr val="accent1">
            <a:lumMod val="20000"/>
            <a:lumOff val="8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C9C31D-1A9C-459A-BD04-A0E7A331FE4D}">
      <dsp:nvSpPr>
        <dsp:cNvPr id="0" name=""/>
        <dsp:cNvSpPr/>
      </dsp:nvSpPr>
      <dsp:spPr>
        <a:xfrm rot="5400000">
          <a:off x="6592707" y="-426722"/>
          <a:ext cx="1980766" cy="4487231"/>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1">
          <a:noAutofit/>
        </a:bodyPr>
        <a:lstStyle/>
        <a:p>
          <a:pPr marL="0" lvl="0" indent="0" algn="ctr" defTabSz="889000">
            <a:lnSpc>
              <a:spcPct val="90000"/>
            </a:lnSpc>
            <a:spcBef>
              <a:spcPct val="0"/>
            </a:spcBef>
            <a:spcAft>
              <a:spcPct val="35000"/>
            </a:spcAft>
            <a:buNone/>
          </a:pPr>
          <a:r>
            <a:rPr lang="en-US" sz="2000" kern="1200" baseline="0" dirty="0"/>
            <a:t>Missing language stating Employee will be paid specific amount for bonus/commissions or a pro rata amount</a:t>
          </a:r>
        </a:p>
      </dsp:txBody>
      <dsp:txXfrm rot="-5400000">
        <a:off x="5339475" y="923203"/>
        <a:ext cx="4390538" cy="1787380"/>
      </dsp:txXfrm>
    </dsp:sp>
    <dsp:sp modelId="{900691F3-26FB-4D59-89BF-592FCCAEA598}">
      <dsp:nvSpPr>
        <dsp:cNvPr id="0" name=""/>
        <dsp:cNvSpPr/>
      </dsp:nvSpPr>
      <dsp:spPr>
        <a:xfrm>
          <a:off x="5514974" y="2361961"/>
          <a:ext cx="4136231" cy="1271825"/>
        </a:xfrm>
        <a:prstGeom prst="rect">
          <a:avLst/>
        </a:prstGeom>
        <a:noFill/>
        <a:ln>
          <a:noFill/>
        </a:ln>
        <a:effectLst/>
      </dsp:spPr>
      <dsp:style>
        <a:lnRef idx="0">
          <a:scrgbClr r="0" g="0" b="0"/>
        </a:lnRef>
        <a:fillRef idx="0">
          <a:scrgbClr r="0" g="0" b="0"/>
        </a:fillRef>
        <a:effectRef idx="0">
          <a:scrgbClr r="0" g="0" b="0"/>
        </a:effectRef>
        <a:fontRef idx="minor"/>
      </dsp:style>
    </dsp:sp>
    <dsp:sp modelId="{F6877CAD-3D1D-49ED-B1F3-0279E5FA4FD5}">
      <dsp:nvSpPr>
        <dsp:cNvPr id="0" name=""/>
        <dsp:cNvSpPr/>
      </dsp:nvSpPr>
      <dsp:spPr>
        <a:xfrm>
          <a:off x="7583090" y="1998582"/>
          <a:ext cx="0" cy="290702"/>
        </a:xfrm>
        <a:prstGeom prst="line">
          <a:avLst/>
        </a:prstGeom>
        <a:noFill/>
        <a:ln w="12700" cap="rnd" cmpd="sng" algn="ctr">
          <a:solidFill>
            <a:schemeClr val="accent1">
              <a:shade val="90000"/>
              <a:hueOff val="446212"/>
              <a:satOff val="-8602"/>
              <a:lumOff val="28124"/>
              <a:alphaOff val="0"/>
            </a:schemeClr>
          </a:solidFill>
          <a:prstDash val="dash"/>
        </a:ln>
        <a:effectLst/>
      </dsp:spPr>
      <dsp:style>
        <a:lnRef idx="1">
          <a:scrgbClr r="0" g="0" b="0"/>
        </a:lnRef>
        <a:fillRef idx="0">
          <a:scrgbClr r="0" g="0" b="0"/>
        </a:fillRef>
        <a:effectRef idx="0">
          <a:scrgbClr r="0" g="0" b="0"/>
        </a:effectRef>
        <a:fontRef idx="minor"/>
      </dsp:style>
    </dsp:sp>
    <dsp:sp modelId="{602C6029-72C5-4A53-8C71-B0291D975578}">
      <dsp:nvSpPr>
        <dsp:cNvPr id="0" name=""/>
        <dsp:cNvSpPr/>
      </dsp:nvSpPr>
      <dsp:spPr>
        <a:xfrm>
          <a:off x="7583698" y="2788048"/>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3009F-F9B2-4E81-8741-99A08C421C81}">
      <dsp:nvSpPr>
        <dsp:cNvPr id="0" name=""/>
        <dsp:cNvSpPr/>
      </dsp:nvSpPr>
      <dsp:spPr>
        <a:xfrm rot="16200000">
          <a:off x="2507458" y="-1479755"/>
          <a:ext cx="4571"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endParaRPr lang="en-US" sz="1100" kern="1200" dirty="0"/>
        </a:p>
      </dsp:txBody>
      <dsp:txXfrm rot="5400000">
        <a:off x="1007352" y="20797"/>
        <a:ext cx="3005007" cy="4125"/>
      </dsp:txXfrm>
    </dsp:sp>
    <dsp:sp modelId="{C70149F4-F893-487A-8F39-EEE69376E8B8}">
      <dsp:nvSpPr>
        <dsp:cNvPr id="0" name=""/>
        <dsp:cNvSpPr/>
      </dsp:nvSpPr>
      <dsp:spPr>
        <a:xfrm>
          <a:off x="5385" y="0"/>
          <a:ext cx="5008717" cy="16001"/>
        </a:xfrm>
        <a:prstGeom prst="rect">
          <a:avLst/>
        </a:prstGeom>
        <a:noFill/>
        <a:ln>
          <a:noFill/>
        </a:ln>
        <a:effectLst/>
      </dsp:spPr>
      <dsp:style>
        <a:lnRef idx="0">
          <a:scrgbClr r="0" g="0" b="0"/>
        </a:lnRef>
        <a:fillRef idx="0">
          <a:scrgbClr r="0" g="0" b="0"/>
        </a:fillRef>
        <a:effectRef idx="0">
          <a:scrgbClr r="0" g="0" b="0"/>
        </a:effectRef>
        <a:fontRef idx="minor"/>
      </dsp:style>
    </dsp:sp>
    <dsp:sp modelId="{F6CCE79A-AED7-40A1-B078-C64432C9ECBC}">
      <dsp:nvSpPr>
        <dsp:cNvPr id="0" name=""/>
        <dsp:cNvSpPr/>
      </dsp:nvSpPr>
      <dsp:spPr>
        <a:xfrm>
          <a:off x="2509744" y="16916"/>
          <a:ext cx="0" cy="3657"/>
        </a:xfrm>
        <a:prstGeom prst="line">
          <a:avLst/>
        </a:prstGeom>
        <a:noFill/>
        <a:ln w="12700" cap="rnd" cmpd="sng" algn="ctr">
          <a:solidFill>
            <a:schemeClr val="accent1">
              <a:shade val="90000"/>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648C968-791E-4CDE-B449-2847AC6F556C}">
      <dsp:nvSpPr>
        <dsp:cNvPr id="0" name=""/>
        <dsp:cNvSpPr/>
      </dsp:nvSpPr>
      <dsp:spPr>
        <a:xfrm>
          <a:off x="2509287" y="16001"/>
          <a:ext cx="914" cy="914"/>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6499187" y="22508"/>
          <a:ext cx="3005230" cy="4571"/>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2018</a:t>
          </a:r>
        </a:p>
      </dsp:txBody>
      <dsp:txXfrm>
        <a:off x="6499187" y="22508"/>
        <a:ext cx="3005230" cy="4571"/>
      </dsp:txXfrm>
    </dsp:sp>
    <dsp:sp modelId="{DF65791B-462E-4589-B98D-F60587330CA8}">
      <dsp:nvSpPr>
        <dsp:cNvPr id="0" name=""/>
        <dsp:cNvSpPr/>
      </dsp:nvSpPr>
      <dsp:spPr>
        <a:xfrm>
          <a:off x="3010616" y="29717"/>
          <a:ext cx="5008717" cy="1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marL="0" lvl="0" indent="0" algn="ctr" defTabSz="488950">
            <a:lnSpc>
              <a:spcPct val="90000"/>
            </a:lnSpc>
            <a:spcBef>
              <a:spcPct val="0"/>
            </a:spcBef>
            <a:spcAft>
              <a:spcPct val="35000"/>
            </a:spcAft>
            <a:buNone/>
          </a:pPr>
          <a:endParaRPr lang="en-US" sz="1100" kern="1200" dirty="0"/>
        </a:p>
      </dsp:txBody>
      <dsp:txXfrm>
        <a:off x="3010616" y="29717"/>
        <a:ext cx="5008717" cy="16001"/>
      </dsp:txXfrm>
    </dsp:sp>
    <dsp:sp modelId="{DBA410EB-5F61-4F46-92D9-C5B0AA59EE15}">
      <dsp:nvSpPr>
        <dsp:cNvPr id="0" name=""/>
        <dsp:cNvSpPr/>
      </dsp:nvSpPr>
      <dsp:spPr>
        <a:xfrm>
          <a:off x="5514975" y="25145"/>
          <a:ext cx="0" cy="3657"/>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514517" y="28802"/>
          <a:ext cx="914" cy="914"/>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517919" y="-1479755"/>
          <a:ext cx="4571"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2019</a:t>
          </a:r>
        </a:p>
      </dsp:txBody>
      <dsp:txXfrm rot="-5400000">
        <a:off x="7017590" y="20797"/>
        <a:ext cx="3005007" cy="4125"/>
      </dsp:txXfrm>
    </dsp:sp>
    <dsp:sp modelId="{B4723E2A-4FF1-452A-BD25-8EC364F15A6F}">
      <dsp:nvSpPr>
        <dsp:cNvPr id="0" name=""/>
        <dsp:cNvSpPr/>
      </dsp:nvSpPr>
      <dsp:spPr>
        <a:xfrm>
          <a:off x="6015846" y="0"/>
          <a:ext cx="5008717" cy="1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endParaRPr lang="en-US" sz="1100" kern="1200" dirty="0"/>
        </a:p>
      </dsp:txBody>
      <dsp:txXfrm>
        <a:off x="6015846" y="0"/>
        <a:ext cx="5008717" cy="16001"/>
      </dsp:txXfrm>
    </dsp:sp>
    <dsp:sp modelId="{440E9361-37D2-4157-AF38-7B49AD23708B}">
      <dsp:nvSpPr>
        <dsp:cNvPr id="0" name=""/>
        <dsp:cNvSpPr/>
      </dsp:nvSpPr>
      <dsp:spPr>
        <a:xfrm>
          <a:off x="8520205" y="16916"/>
          <a:ext cx="0" cy="3657"/>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519748" y="16001"/>
          <a:ext cx="914" cy="914"/>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3009F-F9B2-4E81-8741-99A08C421C81}">
      <dsp:nvSpPr>
        <dsp:cNvPr id="0" name=""/>
        <dsp:cNvSpPr/>
      </dsp:nvSpPr>
      <dsp:spPr>
        <a:xfrm rot="16200000">
          <a:off x="2507458" y="-1479755"/>
          <a:ext cx="4571"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endParaRPr lang="en-US" sz="1100" kern="1200" dirty="0"/>
        </a:p>
      </dsp:txBody>
      <dsp:txXfrm rot="5400000">
        <a:off x="1007352" y="20797"/>
        <a:ext cx="3005007" cy="4125"/>
      </dsp:txXfrm>
    </dsp:sp>
    <dsp:sp modelId="{C70149F4-F893-487A-8F39-EEE69376E8B8}">
      <dsp:nvSpPr>
        <dsp:cNvPr id="0" name=""/>
        <dsp:cNvSpPr/>
      </dsp:nvSpPr>
      <dsp:spPr>
        <a:xfrm>
          <a:off x="5385" y="0"/>
          <a:ext cx="5008717" cy="16001"/>
        </a:xfrm>
        <a:prstGeom prst="rect">
          <a:avLst/>
        </a:prstGeom>
        <a:noFill/>
        <a:ln>
          <a:noFill/>
        </a:ln>
        <a:effectLst/>
      </dsp:spPr>
      <dsp:style>
        <a:lnRef idx="0">
          <a:scrgbClr r="0" g="0" b="0"/>
        </a:lnRef>
        <a:fillRef idx="0">
          <a:scrgbClr r="0" g="0" b="0"/>
        </a:fillRef>
        <a:effectRef idx="0">
          <a:scrgbClr r="0" g="0" b="0"/>
        </a:effectRef>
        <a:fontRef idx="minor"/>
      </dsp:style>
    </dsp:sp>
    <dsp:sp modelId="{F6CCE79A-AED7-40A1-B078-C64432C9ECBC}">
      <dsp:nvSpPr>
        <dsp:cNvPr id="0" name=""/>
        <dsp:cNvSpPr/>
      </dsp:nvSpPr>
      <dsp:spPr>
        <a:xfrm>
          <a:off x="2509744" y="16916"/>
          <a:ext cx="0" cy="3657"/>
        </a:xfrm>
        <a:prstGeom prst="line">
          <a:avLst/>
        </a:prstGeom>
        <a:noFill/>
        <a:ln w="12700" cap="rnd" cmpd="sng" algn="ctr">
          <a:solidFill>
            <a:schemeClr val="accent1">
              <a:shade val="90000"/>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648C968-791E-4CDE-B449-2847AC6F556C}">
      <dsp:nvSpPr>
        <dsp:cNvPr id="0" name=""/>
        <dsp:cNvSpPr/>
      </dsp:nvSpPr>
      <dsp:spPr>
        <a:xfrm>
          <a:off x="2509287" y="16001"/>
          <a:ext cx="914" cy="914"/>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6499187" y="22508"/>
          <a:ext cx="3005230" cy="4571"/>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2018</a:t>
          </a:r>
        </a:p>
      </dsp:txBody>
      <dsp:txXfrm>
        <a:off x="6499187" y="22508"/>
        <a:ext cx="3005230" cy="4571"/>
      </dsp:txXfrm>
    </dsp:sp>
    <dsp:sp modelId="{DF65791B-462E-4589-B98D-F60587330CA8}">
      <dsp:nvSpPr>
        <dsp:cNvPr id="0" name=""/>
        <dsp:cNvSpPr/>
      </dsp:nvSpPr>
      <dsp:spPr>
        <a:xfrm>
          <a:off x="3010616" y="29717"/>
          <a:ext cx="5008717" cy="1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marL="0" lvl="0" indent="0" algn="ctr" defTabSz="488950">
            <a:lnSpc>
              <a:spcPct val="90000"/>
            </a:lnSpc>
            <a:spcBef>
              <a:spcPct val="0"/>
            </a:spcBef>
            <a:spcAft>
              <a:spcPct val="35000"/>
            </a:spcAft>
            <a:buNone/>
          </a:pPr>
          <a:endParaRPr lang="en-US" sz="1100" kern="1200" dirty="0"/>
        </a:p>
      </dsp:txBody>
      <dsp:txXfrm>
        <a:off x="3010616" y="29717"/>
        <a:ext cx="5008717" cy="16001"/>
      </dsp:txXfrm>
    </dsp:sp>
    <dsp:sp modelId="{DBA410EB-5F61-4F46-92D9-C5B0AA59EE15}">
      <dsp:nvSpPr>
        <dsp:cNvPr id="0" name=""/>
        <dsp:cNvSpPr/>
      </dsp:nvSpPr>
      <dsp:spPr>
        <a:xfrm>
          <a:off x="5514975" y="25145"/>
          <a:ext cx="0" cy="3657"/>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514517" y="28802"/>
          <a:ext cx="914" cy="914"/>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517919" y="-1479755"/>
          <a:ext cx="4571"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2019</a:t>
          </a:r>
        </a:p>
      </dsp:txBody>
      <dsp:txXfrm rot="-5400000">
        <a:off x="7017590" y="20797"/>
        <a:ext cx="3005007" cy="4125"/>
      </dsp:txXfrm>
    </dsp:sp>
    <dsp:sp modelId="{B4723E2A-4FF1-452A-BD25-8EC364F15A6F}">
      <dsp:nvSpPr>
        <dsp:cNvPr id="0" name=""/>
        <dsp:cNvSpPr/>
      </dsp:nvSpPr>
      <dsp:spPr>
        <a:xfrm>
          <a:off x="6015846" y="0"/>
          <a:ext cx="5008717" cy="1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endParaRPr lang="en-US" sz="1100" kern="1200" dirty="0"/>
        </a:p>
      </dsp:txBody>
      <dsp:txXfrm>
        <a:off x="6015846" y="0"/>
        <a:ext cx="5008717" cy="16001"/>
      </dsp:txXfrm>
    </dsp:sp>
    <dsp:sp modelId="{440E9361-37D2-4157-AF38-7B49AD23708B}">
      <dsp:nvSpPr>
        <dsp:cNvPr id="0" name=""/>
        <dsp:cNvSpPr/>
      </dsp:nvSpPr>
      <dsp:spPr>
        <a:xfrm>
          <a:off x="8520205" y="16916"/>
          <a:ext cx="0" cy="3657"/>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519748" y="16001"/>
          <a:ext cx="914" cy="914"/>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2FFA8C-7D24-4284-9E7E-FC95302E13A2}" type="datetimeFigureOut">
              <a:rPr lang="en-US" smtClean="0"/>
              <a:t>4/1/2020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2304BF-9942-42BE-B3D6-E86A6BD73082}" type="slidenum">
              <a:rPr lang="en-US" smtClean="0"/>
              <a:t>‹#›</a:t>
            </a:fld>
            <a:endParaRPr lang="en-US"/>
          </a:p>
        </p:txBody>
      </p:sp>
    </p:spTree>
    <p:extLst>
      <p:ext uri="{BB962C8B-B14F-4D97-AF65-F5344CB8AC3E}">
        <p14:creationId xmlns:p14="http://schemas.microsoft.com/office/powerpoint/2010/main" val="187241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62BA3A7-B2BE-4763-A90C-A663107D2635}" type="datetime1">
              <a:rPr lang="en-US" smtClean="0"/>
              <a:t>4/1/2020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r>
              <a:rPr lang="en-US"/>
              <a:t>Copyright wlfirm.com 2020</a:t>
            </a:r>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03092-F4F8-40F3-990B-46494912D9AB}" type="datetime1">
              <a:rPr lang="en-US" smtClean="0"/>
              <a:t>4/1/2020</a:t>
            </a:fld>
            <a:endParaRPr lang="en-US" dirty="0"/>
          </a:p>
        </p:txBody>
      </p:sp>
      <p:sp>
        <p:nvSpPr>
          <p:cNvPr id="5" name="Footer Placeholder 4"/>
          <p:cNvSpPr>
            <a:spLocks noGrp="1"/>
          </p:cNvSpPr>
          <p:nvPr>
            <p:ph type="ftr" sz="quarter" idx="11"/>
          </p:nvPr>
        </p:nvSpPr>
        <p:spPr/>
        <p:txBody>
          <a:bodyPr/>
          <a:lstStyle/>
          <a:p>
            <a:r>
              <a:rPr lang="en-US"/>
              <a:t>Copyright wlfirm.com 2020</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DED7DE93-88FE-4CB6-A5D1-A87559DBD8D2}" type="datetime1">
              <a:rPr lang="en-US" smtClean="0"/>
              <a:t>4/1/2020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r>
              <a:rPr lang="en-US"/>
              <a:t>Copyright wlfirm.com 2020</a:t>
            </a:r>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B2EF7D4C-644B-414B-9C9A-5E6EA0E619D2}" type="datetime1">
              <a:rPr lang="en-US" smtClean="0"/>
              <a:t>4/1/2020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r>
              <a:rPr lang="en-US"/>
              <a:t>Copyright wlfirm.com 2020</a:t>
            </a:r>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64F4390E-D7A9-45D8-A858-3B97F73D15E1}" type="datetime1">
              <a:rPr lang="en-US" smtClean="0"/>
              <a:t>4/1/2020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r>
              <a:rPr lang="en-US"/>
              <a:t>Copyright wlfirm.com 2020</a:t>
            </a:r>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E65AEF-4823-43C6-93F2-7C698E47DC48}" type="datetime1">
              <a:rPr lang="en-US" smtClean="0"/>
              <a:t>4/1/2020</a:t>
            </a:fld>
            <a:endParaRPr lang="en-US" dirty="0"/>
          </a:p>
        </p:txBody>
      </p:sp>
      <p:sp>
        <p:nvSpPr>
          <p:cNvPr id="6" name="Footer Placeholder 5"/>
          <p:cNvSpPr>
            <a:spLocks noGrp="1"/>
          </p:cNvSpPr>
          <p:nvPr>
            <p:ph type="ftr" sz="quarter" idx="11"/>
          </p:nvPr>
        </p:nvSpPr>
        <p:spPr/>
        <p:txBody>
          <a:bodyPr/>
          <a:lstStyle/>
          <a:p>
            <a:r>
              <a:rPr lang="en-US"/>
              <a:t>Copyright wlfirm.com 2020</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155AD-298E-4A9B-9FBC-9E4F706C4450}" type="datetime1">
              <a:rPr lang="en-US" smtClean="0"/>
              <a:t>4/1/2020</a:t>
            </a:fld>
            <a:endParaRPr lang="en-US" dirty="0"/>
          </a:p>
        </p:txBody>
      </p:sp>
      <p:sp>
        <p:nvSpPr>
          <p:cNvPr id="8" name="Footer Placeholder 7"/>
          <p:cNvSpPr>
            <a:spLocks noGrp="1"/>
          </p:cNvSpPr>
          <p:nvPr>
            <p:ph type="ftr" sz="quarter" idx="11"/>
          </p:nvPr>
        </p:nvSpPr>
        <p:spPr/>
        <p:txBody>
          <a:bodyPr/>
          <a:lstStyle/>
          <a:p>
            <a:r>
              <a:rPr lang="en-US"/>
              <a:t>Copyright wlfirm.com 2020</a:t>
            </a:r>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22994E-E22A-438F-A6CB-4BAFB960A97D}" type="datetime1">
              <a:rPr lang="en-US" smtClean="0"/>
              <a:t>4/1/2020</a:t>
            </a:fld>
            <a:endParaRPr lang="en-US" dirty="0"/>
          </a:p>
        </p:txBody>
      </p:sp>
      <p:sp>
        <p:nvSpPr>
          <p:cNvPr id="4" name="Footer Placeholder 3"/>
          <p:cNvSpPr>
            <a:spLocks noGrp="1"/>
          </p:cNvSpPr>
          <p:nvPr>
            <p:ph type="ftr" sz="quarter" idx="11"/>
          </p:nvPr>
        </p:nvSpPr>
        <p:spPr/>
        <p:txBody>
          <a:bodyPr/>
          <a:lstStyle/>
          <a:p>
            <a:r>
              <a:rPr lang="en-US"/>
              <a:t>Copyright wlfirm.com 2020</a:t>
            </a:r>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288DA7-5100-4B22-878B-86EC75A6F99E}" type="datetime1">
              <a:rPr lang="en-US" smtClean="0"/>
              <a:t>4/1/2020</a:t>
            </a:fld>
            <a:endParaRPr lang="en-US" dirty="0"/>
          </a:p>
        </p:txBody>
      </p:sp>
      <p:sp>
        <p:nvSpPr>
          <p:cNvPr id="3" name="Footer Placeholder 2"/>
          <p:cNvSpPr>
            <a:spLocks noGrp="1"/>
          </p:cNvSpPr>
          <p:nvPr>
            <p:ph type="ftr" sz="quarter" idx="11"/>
          </p:nvPr>
        </p:nvSpPr>
        <p:spPr/>
        <p:txBody>
          <a:bodyPr/>
          <a:lstStyle/>
          <a:p>
            <a:r>
              <a:rPr lang="en-US"/>
              <a:t>Copyright wlfirm.com 2020</a:t>
            </a:r>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B1636B76-3C7F-46B9-8E4D-8D9378FD7856}" type="datetime1">
              <a:rPr lang="en-US" smtClean="0"/>
              <a:t>4/1/2020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r>
              <a:rPr lang="en-US"/>
              <a:t>Copyright wlfirm.com 2020</a:t>
            </a:r>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75B360-FEE0-4811-9B62-9911E5A8D6F1}" type="datetime1">
              <a:rPr lang="en-US" smtClean="0"/>
              <a:t>4/1/2020</a:t>
            </a:fld>
            <a:endParaRPr lang="en-US" dirty="0"/>
          </a:p>
        </p:txBody>
      </p:sp>
      <p:sp>
        <p:nvSpPr>
          <p:cNvPr id="6" name="Footer Placeholder 5"/>
          <p:cNvSpPr>
            <a:spLocks noGrp="1"/>
          </p:cNvSpPr>
          <p:nvPr>
            <p:ph type="ftr" sz="quarter" idx="11"/>
          </p:nvPr>
        </p:nvSpPr>
        <p:spPr/>
        <p:txBody>
          <a:bodyPr/>
          <a:lstStyle/>
          <a:p>
            <a:pPr algn="l"/>
            <a:r>
              <a:rPr lang="en-US"/>
              <a:t>Copyright wlfirm.com 2020</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F57DD990-FA38-4E6E-82A6-D58257E762CB}" type="datetime1">
              <a:rPr lang="en-US" smtClean="0"/>
              <a:t>4/1/2020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r>
              <a:rPr lang="en-US"/>
              <a:t>Copyright wlfirm.com 2020</a:t>
            </a:r>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TOP 5 (OF 20) PITFALLS OF SEVERANCE AGREEMENTS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General info only: seek legal advice for review/drafting of a severance agreement</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
        <p:nvSpPr>
          <p:cNvPr id="4" name="Footer Placeholder 3">
            <a:extLst>
              <a:ext uri="{FF2B5EF4-FFF2-40B4-BE49-F238E27FC236}">
                <a16:creationId xmlns:a16="http://schemas.microsoft.com/office/drawing/2014/main" id="{907C70B6-FB81-4EBE-B496-6443BB24CF7A}"/>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Not stating specific severance &amp; bonus amounts</a:t>
            </a:r>
            <a:br>
              <a:rPr lang="en-US" dirty="0"/>
            </a:br>
            <a:endParaRPr lang="en-US" dirty="0"/>
          </a:p>
        </p:txBody>
      </p:sp>
      <p:graphicFrame>
        <p:nvGraphicFramePr>
          <p:cNvPr id="4" name="Content Placeholder 2" descr="timeline">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023531430"/>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958AE7EF-5C41-4B3E-9A5D-9B870B8B09DE}"/>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640934" y="702156"/>
            <a:ext cx="10969873" cy="1032640"/>
          </a:xfrm>
        </p:spPr>
        <p:txBody>
          <a:bodyPr/>
          <a:lstStyle/>
          <a:p>
            <a:r>
              <a:rPr lang="en-US" dirty="0"/>
              <a:t>Missing language for who pays COBRA payments,  for how long and if family is covered</a:t>
            </a:r>
          </a:p>
        </p:txBody>
      </p:sp>
      <p:graphicFrame>
        <p:nvGraphicFramePr>
          <p:cNvPr id="4" name="Content Placeholder 2" descr="timeline">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608195494"/>
              </p:ext>
            </p:extLst>
          </p:nvPr>
        </p:nvGraphicFramePr>
        <p:xfrm>
          <a:off x="581025" y="5929631"/>
          <a:ext cx="11029950" cy="45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C487A8F1-D569-4DA7-94F9-9D427429138B}"/>
              </a:ext>
            </a:extLst>
          </p:cNvPr>
          <p:cNvSpPr txBox="1"/>
          <p:nvPr/>
        </p:nvSpPr>
        <p:spPr>
          <a:xfrm>
            <a:off x="2050474" y="2327564"/>
            <a:ext cx="7989454" cy="646331"/>
          </a:xfrm>
          <a:prstGeom prst="rect">
            <a:avLst/>
          </a:prstGeom>
          <a:noFill/>
        </p:spPr>
        <p:txBody>
          <a:bodyPr wrap="square" rtlCol="0">
            <a:spAutoFit/>
          </a:bodyPr>
          <a:lstStyle/>
          <a:p>
            <a:r>
              <a:rPr lang="en-US" dirty="0"/>
              <a:t>If severance is for 3 months, need language as to who pays for the COBRA  premiums, employer or employee. </a:t>
            </a:r>
          </a:p>
        </p:txBody>
      </p:sp>
      <p:sp>
        <p:nvSpPr>
          <p:cNvPr id="7" name="TextBox 6">
            <a:extLst>
              <a:ext uri="{FF2B5EF4-FFF2-40B4-BE49-F238E27FC236}">
                <a16:creationId xmlns:a16="http://schemas.microsoft.com/office/drawing/2014/main" id="{9CFB95CA-032F-4F73-9CD6-55A0EF5C7CDF}"/>
              </a:ext>
            </a:extLst>
          </p:cNvPr>
          <p:cNvSpPr txBox="1"/>
          <p:nvPr/>
        </p:nvSpPr>
        <p:spPr>
          <a:xfrm>
            <a:off x="2050473" y="3429001"/>
            <a:ext cx="7546109" cy="646331"/>
          </a:xfrm>
          <a:prstGeom prst="rect">
            <a:avLst/>
          </a:prstGeom>
          <a:noFill/>
        </p:spPr>
        <p:txBody>
          <a:bodyPr wrap="square" rtlCol="0">
            <a:spAutoFit/>
          </a:bodyPr>
          <a:lstStyle/>
          <a:p>
            <a:r>
              <a:rPr lang="en-US" dirty="0"/>
              <a:t>Contract is missing language stating whether  family is also covered by such payments.</a:t>
            </a:r>
          </a:p>
        </p:txBody>
      </p:sp>
      <p:sp>
        <p:nvSpPr>
          <p:cNvPr id="8" name="Footer Placeholder 7">
            <a:extLst>
              <a:ext uri="{FF2B5EF4-FFF2-40B4-BE49-F238E27FC236}">
                <a16:creationId xmlns:a16="http://schemas.microsoft.com/office/drawing/2014/main" id="{A246246C-49E2-4B71-A1C2-A8D1F23A52BF}"/>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4144163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LUMP SUM V. PAYOUT OF SEVERANCE</a:t>
            </a:r>
          </a:p>
        </p:txBody>
      </p:sp>
      <p:sp>
        <p:nvSpPr>
          <p:cNvPr id="3" name="Content Placeholder 2">
            <a:extLst>
              <a:ext uri="{FF2B5EF4-FFF2-40B4-BE49-F238E27FC236}">
                <a16:creationId xmlns:a16="http://schemas.microsoft.com/office/drawing/2014/main" id="{14DAA58E-54C6-4F26-852B-37B53021ED0E}"/>
              </a:ext>
            </a:extLst>
          </p:cNvPr>
          <p:cNvSpPr>
            <a:spLocks noGrp="1"/>
          </p:cNvSpPr>
          <p:nvPr>
            <p:ph idx="1"/>
          </p:nvPr>
        </p:nvSpPr>
        <p:spPr/>
        <p:txBody>
          <a:bodyPr/>
          <a:lstStyle/>
          <a:p>
            <a:pPr marL="0" indent="0">
              <a:buNone/>
            </a:pPr>
            <a:r>
              <a:rPr lang="en-US" dirty="0"/>
              <a:t>If lump sum taken, may be more administrative work for employee to make COBRA payments on monthly  basis.</a:t>
            </a:r>
          </a:p>
          <a:p>
            <a:pPr marL="0" indent="0">
              <a:buNone/>
            </a:pPr>
            <a:r>
              <a:rPr lang="en-US" dirty="0"/>
              <a:t>Lump sum may have more taxes taken out at once (may be a wash when taxes are filed).</a:t>
            </a:r>
          </a:p>
          <a:p>
            <a:pPr marL="0" indent="0">
              <a:buNone/>
            </a:pPr>
            <a:r>
              <a:rPr lang="en-US" dirty="0"/>
              <a:t>Lump sum is beneficial when company may not have cash on hand down the road or may file bankruptcy.</a:t>
            </a:r>
          </a:p>
        </p:txBody>
      </p:sp>
      <p:sp>
        <p:nvSpPr>
          <p:cNvPr id="5" name="Footer Placeholder 4">
            <a:extLst>
              <a:ext uri="{FF2B5EF4-FFF2-40B4-BE49-F238E27FC236}">
                <a16:creationId xmlns:a16="http://schemas.microsoft.com/office/drawing/2014/main" id="{FB1FADA1-6A68-4122-BD76-8BBC2B0AC534}"/>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169732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RELEASE OF CLAIMS</a:t>
            </a:r>
          </a:p>
        </p:txBody>
      </p:sp>
      <p:sp>
        <p:nvSpPr>
          <p:cNvPr id="5" name="Content Placeholder 4">
            <a:extLst>
              <a:ext uri="{FF2B5EF4-FFF2-40B4-BE49-F238E27FC236}">
                <a16:creationId xmlns:a16="http://schemas.microsoft.com/office/drawing/2014/main" id="{E5E2C0E7-AAF7-45F2-88CF-AE9AEC7F6259}"/>
              </a:ext>
            </a:extLst>
          </p:cNvPr>
          <p:cNvSpPr>
            <a:spLocks noGrp="1"/>
          </p:cNvSpPr>
          <p:nvPr>
            <p:ph idx="1"/>
          </p:nvPr>
        </p:nvSpPr>
        <p:spPr/>
        <p:txBody>
          <a:bodyPr/>
          <a:lstStyle/>
          <a:p>
            <a:r>
              <a:rPr lang="en-US" dirty="0"/>
              <a:t>What claims can an employee lawfully release from pursuing? </a:t>
            </a:r>
          </a:p>
          <a:p>
            <a:r>
              <a:rPr lang="en-US" dirty="0"/>
              <a:t>For ex.  Generally cannot waive workers’ comp claims, unemployment or unpaid overtime claims.</a:t>
            </a:r>
          </a:p>
          <a:p>
            <a:r>
              <a:rPr lang="en-US" dirty="0"/>
              <a:t>Is the release a MUTUAL release of claims? Is that a “deal” breaker?</a:t>
            </a:r>
          </a:p>
          <a:p>
            <a:r>
              <a:rPr lang="en-US" dirty="0"/>
              <a:t>If the employee is over 40, are ALL requirements met to release an age discrimination claim under Federal law </a:t>
            </a:r>
          </a:p>
          <a:p>
            <a:pPr marL="0" indent="0">
              <a:buNone/>
            </a:pPr>
            <a:r>
              <a:rPr lang="en-US" dirty="0"/>
              <a:t>( ADEA)?</a:t>
            </a:r>
          </a:p>
        </p:txBody>
      </p:sp>
      <p:sp>
        <p:nvSpPr>
          <p:cNvPr id="6" name="Footer Placeholder 5">
            <a:extLst>
              <a:ext uri="{FF2B5EF4-FFF2-40B4-BE49-F238E27FC236}">
                <a16:creationId xmlns:a16="http://schemas.microsoft.com/office/drawing/2014/main" id="{DA47B059-5266-443C-B443-0C19D81A0FDB}"/>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4119232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640934" y="702156"/>
            <a:ext cx="10969873" cy="1032640"/>
          </a:xfrm>
        </p:spPr>
        <p:txBody>
          <a:bodyPr/>
          <a:lstStyle/>
          <a:p>
            <a:r>
              <a:rPr lang="en-US" dirty="0"/>
              <a:t>Other fringe benefits </a:t>
            </a:r>
          </a:p>
        </p:txBody>
      </p:sp>
      <p:graphicFrame>
        <p:nvGraphicFramePr>
          <p:cNvPr id="4" name="Content Placeholder 2" descr="timeline">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4054155782"/>
              </p:ext>
            </p:extLst>
          </p:nvPr>
        </p:nvGraphicFramePr>
        <p:xfrm>
          <a:off x="581025" y="5929631"/>
          <a:ext cx="11029950" cy="45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ED47045D-5A87-4FB3-9AB5-FF0DABB53234}"/>
              </a:ext>
            </a:extLst>
          </p:cNvPr>
          <p:cNvSpPr/>
          <p:nvPr/>
        </p:nvSpPr>
        <p:spPr>
          <a:xfrm>
            <a:off x="2724727" y="2428700"/>
            <a:ext cx="6816437" cy="3139321"/>
          </a:xfrm>
          <a:prstGeom prst="rect">
            <a:avLst/>
          </a:prstGeom>
        </p:spPr>
        <p:txBody>
          <a:bodyPr wrap="square">
            <a:spAutoFit/>
          </a:bodyPr>
          <a:lstStyle/>
          <a:p>
            <a:r>
              <a:rPr lang="en-US" dirty="0"/>
              <a:t>Can employee convert life insurance  or disability policies to “individual” policies?</a:t>
            </a:r>
          </a:p>
          <a:p>
            <a:endParaRPr lang="en-US" dirty="0"/>
          </a:p>
          <a:p>
            <a:r>
              <a:rPr lang="en-US" dirty="0"/>
              <a:t>Will employer release employee from money owed for moving expenses or loans?</a:t>
            </a:r>
          </a:p>
          <a:p>
            <a:endParaRPr lang="en-US" dirty="0"/>
          </a:p>
          <a:p>
            <a:r>
              <a:rPr lang="en-US" dirty="0"/>
              <a:t>Will employer pay for out-placement services?</a:t>
            </a:r>
          </a:p>
          <a:p>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DBB317AB-C6AB-453A-A82C-62129C74A999}"/>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137030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Call Weinberg Law Firm for legal help: </a:t>
            </a:r>
            <a:br>
              <a:rPr lang="en-US" dirty="0"/>
            </a:br>
            <a:r>
              <a:rPr lang="en-US" dirty="0">
                <a:solidFill>
                  <a:srgbClr val="FF0000"/>
                </a:solidFill>
              </a:rPr>
              <a:t>972-403-3330</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a:t>Wlfirm.com</a:t>
            </a:r>
            <a:endParaRPr lang="en-US" dirty="0"/>
          </a:p>
        </p:txBody>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
        <p:nvSpPr>
          <p:cNvPr id="4" name="Footer Placeholder 3">
            <a:extLst>
              <a:ext uri="{FF2B5EF4-FFF2-40B4-BE49-F238E27FC236}">
                <a16:creationId xmlns:a16="http://schemas.microsoft.com/office/drawing/2014/main" id="{3DC303FF-9FDC-4332-AEDE-BEF205292B0F}"/>
              </a:ext>
            </a:extLst>
          </p:cNvPr>
          <p:cNvSpPr>
            <a:spLocks noGrp="1"/>
          </p:cNvSpPr>
          <p:nvPr>
            <p:ph type="ftr" sz="quarter" idx="11"/>
          </p:nvPr>
        </p:nvSpPr>
        <p:spPr/>
        <p:txBody>
          <a:bodyPr/>
          <a:lstStyle/>
          <a:p>
            <a:r>
              <a:rPr lang="en-US"/>
              <a:t>Copyright wlfirm.com 2020</a:t>
            </a:r>
            <a:endParaRPr lang="en-US" dirty="0"/>
          </a:p>
        </p:txBody>
      </p:sp>
    </p:spTree>
    <p:extLst>
      <p:ext uri="{BB962C8B-B14F-4D97-AF65-F5344CB8AC3E}">
        <p14:creationId xmlns:p14="http://schemas.microsoft.com/office/powerpoint/2010/main" val="3199513891"/>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{BFB93F0F-E959-4648-A2D2-6CF04C181CCB}tf33552983</Template>
  <TotalTime>0</TotalTime>
  <Words>346</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Franklin Gothic Book</vt:lpstr>
      <vt:lpstr>Franklin Gothic Demi</vt:lpstr>
      <vt:lpstr>Wingdings 2</vt:lpstr>
      <vt:lpstr>DividendVTI</vt:lpstr>
      <vt:lpstr>TOP 5 (OF 20) PITFALLS OF SEVERANCE AGREEMENTS</vt:lpstr>
      <vt:lpstr>Not stating specific severance &amp; bonus amounts </vt:lpstr>
      <vt:lpstr>Missing language for who pays COBRA payments,  for how long and if family is covered</vt:lpstr>
      <vt:lpstr>LUMP SUM V. PAYOUT OF SEVERANCE</vt:lpstr>
      <vt:lpstr>RELEASE OF CLAIMS</vt:lpstr>
      <vt:lpstr>Other fringe benefits </vt:lpstr>
      <vt:lpstr>Call Weinberg Law Firm for legal help:  972-403-3330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2020-04-01T17:17:11Z</dcterms:created>
  <dcterms:modified xsi:type="dcterms:W3CDTF">2020-04-01T18:01:10Z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